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Ubuntu"/>
      <p:regular r:id="rId22"/>
      <p:bold r:id="rId23"/>
      <p:italic r:id="rId24"/>
      <p:boldItalic r:id="rId25"/>
    </p:embeddedFont>
    <p:embeddedFont>
      <p:font typeface="Raleway"/>
      <p:regular r:id="rId26"/>
      <p:bold r:id="rId27"/>
      <p:italic r:id="rId28"/>
      <p:boldItalic r:id="rId29"/>
    </p:embeddedFont>
    <p:embeddedFont>
      <p:font typeface="Noto Sans KR"/>
      <p:regular r:id="rId30"/>
      <p:bold r:id="rId31"/>
    </p:embeddedFont>
    <p:embeddedFont>
      <p:font typeface="Staatliches"/>
      <p:regular r:id="rId32"/>
    </p:embeddedFont>
    <p:embeddedFont>
      <p:font typeface="Lato"/>
      <p:regular r:id="rId33"/>
      <p:bold r:id="rId34"/>
      <p:italic r:id="rId35"/>
      <p:boldItalic r:id="rId36"/>
    </p:embeddedFont>
    <p:embeddedFont>
      <p:font typeface="Oswald"/>
      <p:regular r:id="rId37"/>
      <p:bold r:id="rId38"/>
    </p:embeddedFont>
    <p:embeddedFont>
      <p:font typeface="Roboto Mon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1352F51-E246-4381-9168-1D257DF3BFC9}">
  <a:tblStyle styleId="{11352F51-E246-4381-9168-1D257DF3BFC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.fntdata"/><Relationship Id="rId20" Type="http://schemas.openxmlformats.org/officeDocument/2006/relationships/slide" Target="slides/slide14.xml"/><Relationship Id="rId42" Type="http://schemas.openxmlformats.org/officeDocument/2006/relationships/font" Target="fonts/RobotoMono-boldItalic.fntdata"/><Relationship Id="rId41" Type="http://schemas.openxmlformats.org/officeDocument/2006/relationships/font" Target="fonts/RobotoMono-italic.fntdata"/><Relationship Id="rId22" Type="http://schemas.openxmlformats.org/officeDocument/2006/relationships/font" Target="fonts/Ubuntu-regular.fntdata"/><Relationship Id="rId21" Type="http://schemas.openxmlformats.org/officeDocument/2006/relationships/slide" Target="slides/slide15.xml"/><Relationship Id="rId24" Type="http://schemas.openxmlformats.org/officeDocument/2006/relationships/font" Target="fonts/Ubuntu-italic.fntdata"/><Relationship Id="rId23" Type="http://schemas.openxmlformats.org/officeDocument/2006/relationships/font" Target="fonts/Ubuntu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regular.fntdata"/><Relationship Id="rId25" Type="http://schemas.openxmlformats.org/officeDocument/2006/relationships/font" Target="fonts/Ubuntu-boldItalic.fntdata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otoSansKR-bold.fntdata"/><Relationship Id="rId30" Type="http://schemas.openxmlformats.org/officeDocument/2006/relationships/font" Target="fonts/NotoSansKR-regular.fntdata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font" Target="fonts/Staatliches-regular.fntdata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37" Type="http://schemas.openxmlformats.org/officeDocument/2006/relationships/font" Target="fonts/Oswald-regular.fntdata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slide" Target="slides/slide11.xml"/><Relationship Id="rId39" Type="http://schemas.openxmlformats.org/officeDocument/2006/relationships/font" Target="fonts/RobotoMono-regular.fntdata"/><Relationship Id="rId16" Type="http://schemas.openxmlformats.org/officeDocument/2006/relationships/slide" Target="slides/slide10.xml"/><Relationship Id="rId38" Type="http://schemas.openxmlformats.org/officeDocument/2006/relationships/font" Target="fonts/Oswald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4e6149ed9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4e6149ed9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3e4ab021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3e4ab021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3e4ab021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3e4ab021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3e4ab0211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3e4ab0211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53e4ab0211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53e4ab0211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3e4ab0211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3e4ab0211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3e4ab0211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3e4ab0211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3e4ab02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3e4ab02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332a0c13c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332a0c13c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3e4ab021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3e4ab021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3e4ab021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3e4ab021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3e4ab021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3e4ab021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3e4ab021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3e4ab021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3e4ab021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3e4ab021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3e4ab0211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3e4ab0211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F1C23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/>
          <p:nvPr/>
        </p:nvSpPr>
        <p:spPr>
          <a:xfrm>
            <a:off x="0" y="0"/>
            <a:ext cx="3338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1"/>
          <p:cNvGrpSpPr/>
          <p:nvPr/>
        </p:nvGrpSpPr>
        <p:grpSpPr>
          <a:xfrm>
            <a:off x="496341" y="1198531"/>
            <a:ext cx="381291" cy="45826"/>
            <a:chOff x="4580561" y="2589004"/>
            <a:chExt cx="1064464" cy="25200"/>
          </a:xfrm>
        </p:grpSpPr>
        <p:sp>
          <p:nvSpPr>
            <p:cNvPr id="71" name="Google Shape;7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11"/>
          <p:cNvSpPr txBox="1"/>
          <p:nvPr>
            <p:ph type="title"/>
          </p:nvPr>
        </p:nvSpPr>
        <p:spPr>
          <a:xfrm>
            <a:off x="333306" y="1312300"/>
            <a:ext cx="27618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0" name="Google Shape;80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3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E69138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7" name="Google Shape;17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9" name="Google Shape;19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 헤더 2">
  <p:cSld name="SECTION_HEADER_2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pSp>
        <p:nvGrpSpPr>
          <p:cNvPr id="23" name="Google Shape;23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26" name="Google Shape;26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 헤더 1">
  <p:cSld name="SECTION_HEADER_1">
    <p:bg>
      <p:bgPr>
        <a:solidFill>
          <a:srgbClr val="FFD966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9" name="Google Shape;29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" name="Google Shape;31;p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6"/>
          <p:cNvGrpSpPr/>
          <p:nvPr/>
        </p:nvGrpSpPr>
        <p:grpSpPr>
          <a:xfrm flipH="1" rot="10800000">
            <a:off x="847807" y="962810"/>
            <a:ext cx="745763" cy="63050"/>
            <a:chOff x="4580561" y="2589004"/>
            <a:chExt cx="1064464" cy="25200"/>
          </a:xfrm>
        </p:grpSpPr>
        <p:sp>
          <p:nvSpPr>
            <p:cNvPr id="36" name="Google Shape;36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noFill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0" y="0"/>
            <a:ext cx="9144000" cy="802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4" name="Google Shape;64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/>
        </p:nvSpPr>
        <p:spPr>
          <a:xfrm>
            <a:off x="6667800" y="0"/>
            <a:ext cx="24762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Noto Sans KR"/>
                <a:ea typeface="Noto Sans KR"/>
                <a:cs typeface="Noto Sans KR"/>
                <a:sym typeface="Noto Sans KR"/>
              </a:rPr>
              <a:t>김대인, 이건우, 이승훈, 장진혁</a:t>
            </a:r>
            <a:endParaRPr b="1" sz="110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92" name="Google Shape;92;p15" title="truck7.jpg"/>
          <p:cNvPicPr preferRelativeResize="0"/>
          <p:nvPr/>
        </p:nvPicPr>
        <p:blipFill rotWithShape="1">
          <a:blip r:embed="rId3">
            <a:alphaModFix/>
          </a:blip>
          <a:srcRect b="11356" l="0" r="9214" t="3063"/>
          <a:stretch/>
        </p:blipFill>
        <p:spPr>
          <a:xfrm>
            <a:off x="0" y="0"/>
            <a:ext cx="36375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/>
        </p:nvSpPr>
        <p:spPr>
          <a:xfrm>
            <a:off x="4017550" y="1985175"/>
            <a:ext cx="48204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300">
                <a:latin typeface="Noto Sans KR"/>
                <a:ea typeface="Noto Sans KR"/>
                <a:cs typeface="Noto Sans KR"/>
                <a:sym typeface="Noto Sans KR"/>
              </a:rPr>
              <a:t>트럭 vs 서버 통신 명세</a:t>
            </a:r>
            <a:endParaRPr b="1" sz="330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4" name="Google Shape;94;p15"/>
          <p:cNvSpPr/>
          <p:nvPr/>
        </p:nvSpPr>
        <p:spPr>
          <a:xfrm flipH="1">
            <a:off x="8246400" y="4245900"/>
            <a:ext cx="897600" cy="897600"/>
          </a:xfrm>
          <a:prstGeom prst="round1Rect">
            <a:avLst>
              <a:gd fmla="val 16667" name="adj"/>
            </a:avLst>
          </a:prstGeom>
          <a:solidFill>
            <a:srgbClr val="FFFFFF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 flipH="1">
            <a:off x="8246400" y="4245900"/>
            <a:ext cx="897600" cy="897600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 txBox="1"/>
          <p:nvPr/>
        </p:nvSpPr>
        <p:spPr>
          <a:xfrm>
            <a:off x="6812025" y="4245900"/>
            <a:ext cx="1341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300">
                <a:solidFill>
                  <a:srgbClr val="292A2E"/>
                </a:solidFill>
                <a:latin typeface="Staatliches"/>
                <a:ea typeface="Staatliches"/>
                <a:cs typeface="Staatliches"/>
                <a:sym typeface="Staatliches"/>
              </a:rPr>
              <a:t>D.U.S.T.</a:t>
            </a:r>
            <a:endParaRPr b="1" sz="3300">
              <a:solidFill>
                <a:srgbClr val="292A2E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6427875" y="4726725"/>
            <a:ext cx="1804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700">
                <a:solidFill>
                  <a:srgbClr val="292A2E"/>
                </a:solidFill>
                <a:latin typeface="Ubuntu"/>
                <a:ea typeface="Ubuntu"/>
                <a:cs typeface="Ubuntu"/>
                <a:sym typeface="Ubuntu"/>
              </a:rPr>
              <a:t>Dynamic Unified Smart Transport</a:t>
            </a:r>
            <a:endParaRPr sz="900"/>
          </a:p>
        </p:txBody>
      </p:sp>
      <p:sp>
        <p:nvSpPr>
          <p:cNvPr id="98" name="Google Shape;98;p15"/>
          <p:cNvSpPr txBox="1"/>
          <p:nvPr/>
        </p:nvSpPr>
        <p:spPr>
          <a:xfrm>
            <a:off x="6366075" y="4468950"/>
            <a:ext cx="5676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292A2E"/>
                </a:solidFill>
                <a:latin typeface="Oswald"/>
                <a:ea typeface="Oswald"/>
                <a:cs typeface="Oswald"/>
                <a:sym typeface="Oswald"/>
              </a:rPr>
              <a:t>Team</a:t>
            </a:r>
            <a:endParaRPr>
              <a:solidFill>
                <a:srgbClr val="292A2E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명령어(cmd)별 정의</a:t>
            </a:r>
            <a:endParaRPr/>
          </a:p>
        </p:txBody>
      </p:sp>
      <p:graphicFrame>
        <p:nvGraphicFramePr>
          <p:cNvPr id="153" name="Google Shape;153;p24"/>
          <p:cNvGraphicFramePr/>
          <p:nvPr/>
        </p:nvGraphicFramePr>
        <p:xfrm>
          <a:off x="278850" y="1511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{11352F51-E246-4381-9168-1D257DF3BFC9}</a:tableStyleId>
              </a:tblPr>
              <a:tblGrid>
                <a:gridCol w="902775"/>
                <a:gridCol w="2006625"/>
                <a:gridCol w="1877925"/>
                <a:gridCol w="3798975"/>
              </a:tblGrid>
              <a:tr h="203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명령어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전송 시점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payload 예시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14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RUN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위치로 이동하라는 지시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FSM 상태 전이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6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STOP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정지하라는 지시 (에러 또는 대기)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비정상 상황 or WAIT_ 상태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4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RESUME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일시정지 후 재개 지시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STOP 후 복귀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8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SET_STATE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특정 상태로 강제 설정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관리자가 수동 설정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 "state": "MOVE_TO_LOAD" 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8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FLASH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경고등/LED 깜빡이기 등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경고 또는 통신 테스트용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 "color": "red" 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4" name="Google Shape;154;p24"/>
          <p:cNvSpPr txBox="1"/>
          <p:nvPr/>
        </p:nvSpPr>
        <p:spPr>
          <a:xfrm>
            <a:off x="383825" y="4007325"/>
            <a:ext cx="493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✅ 실제 구현에서는 대부분 </a:t>
            </a:r>
            <a:r>
              <a:rPr lang="k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RUN</a:t>
            </a:r>
            <a:r>
              <a:rPr lang="ko" sz="1100"/>
              <a:t>, </a:t>
            </a:r>
            <a:r>
              <a:rPr lang="k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STOP</a:t>
            </a:r>
            <a:r>
              <a:rPr lang="ko" sz="1100"/>
              <a:t>만 사용됩니다. 나머지는 확장 가능.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전송 흐름 예시</a:t>
            </a:r>
            <a:endParaRPr/>
          </a:p>
        </p:txBody>
      </p:sp>
      <p:sp>
        <p:nvSpPr>
          <p:cNvPr id="160" name="Google Shape;160;p25"/>
          <p:cNvSpPr txBox="1"/>
          <p:nvPr/>
        </p:nvSpPr>
        <p:spPr>
          <a:xfrm>
            <a:off x="1213500" y="2187900"/>
            <a:ext cx="66081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/>
              <a:t>1. 트럭이 ARRIVED (예: CHECKPOINT_A)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/>
              <a:t>2. 서버가 GATE_A 열고, 게이트 열림 확인되면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/>
              <a:t>3. 서버가 → 트럭에게 RUN 명령 전송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FSM </a:t>
            </a:r>
            <a:r>
              <a:rPr lang="ko"/>
              <a:t>기반 전송 조건 요약</a:t>
            </a:r>
            <a:endParaRPr/>
          </a:p>
        </p:txBody>
      </p:sp>
      <p:graphicFrame>
        <p:nvGraphicFramePr>
          <p:cNvPr id="166" name="Google Shape;166;p26"/>
          <p:cNvGraphicFramePr/>
          <p:nvPr/>
        </p:nvGraphicFramePr>
        <p:xfrm>
          <a:off x="711963" y="1534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{11352F51-E246-4381-9168-1D257DF3BFC9}</a:tableStyleId>
              </a:tblPr>
              <a:tblGrid>
                <a:gridCol w="3366700"/>
                <a:gridCol w="2915025"/>
                <a:gridCol w="1438350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트럭 상태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서버가 보내는 명령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WAIT_GATE_OPEN_FOR_LOAD → MOVE_TO_LOAD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RUN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열림 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WAIT_LOAD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STOP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대기 상태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WAIT_UNLOAD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STOP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하차 준비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MOVE_TO_...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RUN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이동 시작 지점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EMERGENCY_STOP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STOP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RESET 이후 IDLE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RUN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복귀 재시작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트럭 측 구현 체크리스트</a:t>
            </a:r>
            <a:endParaRPr/>
          </a:p>
        </p:txBody>
      </p:sp>
      <p:sp>
        <p:nvSpPr>
          <p:cNvPr id="172" name="Google Shape;172;p27"/>
          <p:cNvSpPr txBox="1"/>
          <p:nvPr/>
        </p:nvSpPr>
        <p:spPr>
          <a:xfrm>
            <a:off x="1397175" y="1420225"/>
            <a:ext cx="5466000" cy="3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ko" sz="1500"/>
              <a:t>TCP 메시지 수신 시 JSON 파싱</a:t>
            </a:r>
            <a:br>
              <a:rPr lang="ko" sz="1500"/>
            </a:b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cmd</a:t>
            </a:r>
            <a:r>
              <a:rPr lang="ko" sz="1500"/>
              <a:t>에 따라 적절한 동작 수행:</a:t>
            </a:r>
            <a:br>
              <a:rPr lang="ko" sz="1500"/>
            </a:b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RUN</a:t>
            </a:r>
            <a:r>
              <a:rPr lang="ko" sz="1500"/>
              <a:t> → 라인트레이싱 시작</a:t>
            </a:r>
            <a:br>
              <a:rPr lang="ko" sz="1500"/>
            </a:b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STOP</a:t>
            </a:r>
            <a:r>
              <a:rPr lang="ko" sz="1500"/>
              <a:t> → 모터 정지</a:t>
            </a:r>
            <a:br>
              <a:rPr lang="ko" sz="1500"/>
            </a:br>
            <a:endParaRPr sz="15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RESUME</a:t>
            </a:r>
            <a:r>
              <a:rPr lang="ko" sz="1500"/>
              <a:t> → 이전 상태로 복귀</a:t>
            </a:r>
            <a:br>
              <a:rPr lang="ko" sz="1500"/>
            </a:b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receiver</a:t>
            </a:r>
            <a:r>
              <a:rPr lang="ko" sz="1500"/>
              <a:t> 필드로 본인 확인</a:t>
            </a:r>
            <a:br>
              <a:rPr lang="ko" sz="1500"/>
            </a:b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보완 가능 명령 (선택사항, 추후 구현 가능)</a:t>
            </a:r>
            <a:endParaRPr/>
          </a:p>
        </p:txBody>
      </p:sp>
      <p:graphicFrame>
        <p:nvGraphicFramePr>
          <p:cNvPr id="178" name="Google Shape;178;p28"/>
          <p:cNvGraphicFramePr/>
          <p:nvPr/>
        </p:nvGraphicFramePr>
        <p:xfrm>
          <a:off x="1177475" y="189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{11352F51-E246-4381-9168-1D257DF3BFC9}</a:tableStyleId>
              </a:tblPr>
              <a:tblGrid>
                <a:gridCol w="2590050"/>
                <a:gridCol w="4398600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명령어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REBOOT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트럭 MCU 재시작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SET_SPEED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속도 조절 ({ "speed": 40 })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LED_ON / LED_OFF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시각 피드백 장치 제어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DEBUG_LOG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디버그 로그 출력 요청</a:t>
                      </a:r>
                      <a:endParaRPr sz="15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요약</a:t>
            </a:r>
            <a:endParaRPr/>
          </a:p>
        </p:txBody>
      </p:sp>
      <p:sp>
        <p:nvSpPr>
          <p:cNvPr id="184" name="Google Shape;184;p29"/>
          <p:cNvSpPr txBox="1"/>
          <p:nvPr/>
        </p:nvSpPr>
        <p:spPr>
          <a:xfrm>
            <a:off x="859800" y="1888500"/>
            <a:ext cx="64179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모든 PC→트럭 메시지는 </a:t>
            </a:r>
            <a:r>
              <a:rPr lang="ko" sz="2000">
                <a:latin typeface="Roboto Mono"/>
                <a:ea typeface="Roboto Mono"/>
                <a:cs typeface="Roboto Mono"/>
                <a:sym typeface="Roboto Mono"/>
              </a:rPr>
              <a:t>RUN</a:t>
            </a:r>
            <a:r>
              <a:rPr lang="ko" sz="2000"/>
              <a:t>, </a:t>
            </a:r>
            <a:r>
              <a:rPr lang="ko" sz="2000">
                <a:latin typeface="Roboto Mono"/>
                <a:ea typeface="Roboto Mono"/>
                <a:cs typeface="Roboto Mono"/>
                <a:sym typeface="Roboto Mono"/>
              </a:rPr>
              <a:t>STOP</a:t>
            </a:r>
            <a:r>
              <a:rPr lang="ko" sz="2000"/>
              <a:t> 중심으로 단순화</a:t>
            </a:r>
            <a:br>
              <a:rPr lang="ko" sz="2000"/>
            </a:b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트럭은 </a:t>
            </a:r>
            <a:r>
              <a:rPr lang="ko" sz="2000">
                <a:latin typeface="Roboto Mono"/>
                <a:ea typeface="Roboto Mono"/>
                <a:cs typeface="Roboto Mono"/>
                <a:sym typeface="Roboto Mono"/>
              </a:rPr>
              <a:t>receiver</a:t>
            </a:r>
            <a:r>
              <a:rPr lang="ko" sz="2000"/>
              <a:t>가 자기 ID일 때만 반응</a:t>
            </a:r>
            <a:br>
              <a:rPr lang="ko" sz="2000"/>
            </a:b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메시지는 JSON으로 TCP 전송됨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트럭 to PC 메시지 체계 명세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메시지 기본 형식 (공통)</a:t>
            </a:r>
            <a:endParaRPr/>
          </a:p>
        </p:txBody>
      </p:sp>
      <p:sp>
        <p:nvSpPr>
          <p:cNvPr id="109" name="Google Shape;109;p17"/>
          <p:cNvSpPr txBox="1"/>
          <p:nvPr/>
        </p:nvSpPr>
        <p:spPr>
          <a:xfrm>
            <a:off x="882825" y="2065075"/>
            <a:ext cx="7523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Noto Sans KR"/>
                <a:ea typeface="Noto Sans KR"/>
                <a:cs typeface="Noto Sans KR"/>
                <a:sym typeface="Noto Sans KR"/>
              </a:rPr>
              <a:t>{</a:t>
            </a:r>
            <a:endParaRPr sz="18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Noto Sans KR"/>
                <a:ea typeface="Noto Sans KR"/>
                <a:cs typeface="Noto Sans KR"/>
                <a:sym typeface="Noto Sans KR"/>
              </a:rPr>
              <a:t>  "sender": "TRUCK_001",         // 트럭 ID</a:t>
            </a:r>
            <a:endParaRPr sz="18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Noto Sans KR"/>
                <a:ea typeface="Noto Sans KR"/>
                <a:cs typeface="Noto Sans KR"/>
                <a:sym typeface="Noto Sans KR"/>
              </a:rPr>
              <a:t>  "receiver": "SERVER",          // 항상 "SERVER"</a:t>
            </a:r>
            <a:endParaRPr sz="18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Noto Sans KR"/>
                <a:ea typeface="Noto Sans KR"/>
                <a:cs typeface="Noto Sans KR"/>
                <a:sym typeface="Noto Sans KR"/>
              </a:rPr>
              <a:t>  "cmd": "명령어",                // 아래 명세된 명령어 중 하나</a:t>
            </a:r>
            <a:endParaRPr sz="18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Noto Sans KR"/>
                <a:ea typeface="Noto Sans KR"/>
                <a:cs typeface="Noto Sans KR"/>
                <a:sym typeface="Noto Sans KR"/>
              </a:rPr>
              <a:t>  "payload": { ... }             // 명령에 따른 부가 데이터</a:t>
            </a:r>
            <a:endParaRPr sz="18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Noto Sans KR"/>
                <a:ea typeface="Noto Sans KR"/>
                <a:cs typeface="Noto Sans KR"/>
                <a:sym typeface="Noto Sans KR"/>
              </a:rPr>
              <a:t>}</a:t>
            </a:r>
            <a:endParaRPr sz="18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882825" y="1420225"/>
            <a:ext cx="752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Noto Sans KR"/>
                <a:ea typeface="Noto Sans KR"/>
                <a:cs typeface="Noto Sans KR"/>
                <a:sym typeface="Noto Sans KR"/>
              </a:rPr>
              <a:t>모든 메시지는 JSON 문자열로 구성되며, 다음 필드를 포함합니다:</a:t>
            </a:r>
            <a:endParaRPr sz="180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명령어(cmd)별 정의</a:t>
            </a:r>
            <a:endParaRPr/>
          </a:p>
        </p:txBody>
      </p:sp>
      <p:graphicFrame>
        <p:nvGraphicFramePr>
          <p:cNvPr id="116" name="Google Shape;116;p18"/>
          <p:cNvGraphicFramePr/>
          <p:nvPr/>
        </p:nvGraphicFramePr>
        <p:xfrm>
          <a:off x="313625" y="1111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{11352F51-E246-4381-9168-1D257DF3BFC9}</a:tableStyleId>
              </a:tblPr>
              <a:tblGrid>
                <a:gridCol w="1281050"/>
                <a:gridCol w="1720325"/>
                <a:gridCol w="1764700"/>
                <a:gridCol w="3557200"/>
              </a:tblGrid>
              <a:tr h="209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명령어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전송 시점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payload 예시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2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ASSIGN_MISSION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할당 요청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FSM 시작 시 (최초 한 번)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ARRIVED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특정 위치 도착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각 주요 지점 도착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 "position": "CHECKPOINT_A", "gate_id": "GATE_A" 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ACK_GATE_OPENED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열림 확인 후 전송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열림 직후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START_LOADING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시작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WAIT_LOAD 상태일 때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FINISH_LOADING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완료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완료 직후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START_UNLOADING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하차 시작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WAIT_UNLOAD 상태일 때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FINISH_UNLOADING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하차 완료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하차 완료 직후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OBSTACLE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장애물 감지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장애물 발생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 "type": "ultrasonic", "location": "front" 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ERROR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긴급 정지 상황 발생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정지 시 자동 보고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 "reason": "motor_stall" 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RESET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수동 복구 요청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정지 이후 복귀 시도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ARRIVED</a:t>
            </a:r>
            <a:r>
              <a:rPr lang="ko"/>
              <a:t>의 position 값 종류</a:t>
            </a:r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621825" y="1197575"/>
            <a:ext cx="7730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트럭이 이동 중 도착하면 </a:t>
            </a:r>
            <a:r>
              <a:rPr b="1" lang="ko" sz="1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ARRIVED</a:t>
            </a:r>
            <a:r>
              <a:rPr b="1" lang="ko" sz="1000"/>
              <a:t> 명령을 보내며, </a:t>
            </a:r>
            <a:r>
              <a:rPr b="1" lang="ko" sz="1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position</a:t>
            </a:r>
            <a:r>
              <a:rPr b="1" lang="ko" sz="1000"/>
              <a:t> 값에 따라 서버 FSM이 다르게 반응합니다.</a:t>
            </a:r>
            <a:endParaRPr sz="1000"/>
          </a:p>
        </p:txBody>
      </p:sp>
      <p:graphicFrame>
        <p:nvGraphicFramePr>
          <p:cNvPr id="123" name="Google Shape;123;p19"/>
          <p:cNvGraphicFramePr/>
          <p:nvPr/>
        </p:nvGraphicFramePr>
        <p:xfrm>
          <a:off x="682125" y="169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{11352F51-E246-4381-9168-1D257DF3BFC9}</a:tableStyleId>
              </a:tblPr>
              <a:tblGrid>
                <a:gridCol w="1673400"/>
                <a:gridCol w="5707500"/>
              </a:tblGrid>
              <a:tr h="1761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위치 이름 (position)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의미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16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CHECKPOINT_A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A 앞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LOAD_A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위치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CHECKPOINT_B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B 앞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BELT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하차 위치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STANDBY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대기 위치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4" name="Google Shape;124;p19"/>
          <p:cNvSpPr txBox="1"/>
          <p:nvPr/>
        </p:nvSpPr>
        <p:spPr>
          <a:xfrm>
            <a:off x="713950" y="388527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latin typeface="Noto Sans KR"/>
                <a:ea typeface="Noto Sans KR"/>
                <a:cs typeface="Noto Sans KR"/>
                <a:sym typeface="Noto Sans KR"/>
              </a:rPr>
              <a:t>※ 대소문자 구분 없음 (</a:t>
            </a:r>
            <a:r>
              <a:rPr b="1" lang="ko" sz="1000">
                <a:solidFill>
                  <a:srgbClr val="188038"/>
                </a:solidFill>
                <a:latin typeface="Noto Sans KR"/>
                <a:ea typeface="Noto Sans KR"/>
                <a:cs typeface="Noto Sans KR"/>
                <a:sym typeface="Noto Sans KR"/>
              </a:rPr>
              <a:t>.upper()</a:t>
            </a:r>
            <a:r>
              <a:rPr b="1" lang="ko" sz="1000">
                <a:latin typeface="Noto Sans KR"/>
                <a:ea typeface="Noto Sans KR"/>
                <a:cs typeface="Noto Sans KR"/>
                <a:sym typeface="Noto Sans KR"/>
              </a:rPr>
              <a:t> 처리됨)</a:t>
            </a:r>
            <a:endParaRPr sz="100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메시지 전송 흐름 예시 (전체 순서)</a:t>
            </a:r>
            <a:endParaRPr/>
          </a:p>
        </p:txBody>
      </p:sp>
      <p:sp>
        <p:nvSpPr>
          <p:cNvPr id="130" name="Google Shape;130;p20"/>
          <p:cNvSpPr txBox="1"/>
          <p:nvPr/>
        </p:nvSpPr>
        <p:spPr>
          <a:xfrm>
            <a:off x="675550" y="1389525"/>
            <a:ext cx="63411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ASSIGN_MISSION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ARRIVED { position: CHECKPOINT_A, gate_id: GATE_A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3. ACK_GATE_OPENED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4. ARRIVED { position: LOAD_A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5. START_LOADING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6. FINISH_LOADING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7. ARRIVED { position: CHECKPOINT_B, gate_id: GATE_B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8. ACK_GATE_OPENED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9. ARRIVED { position: BELT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10. START_UNLOADING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11. FINISH_UNLOADING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12. ARRIVED { position: STANDBY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트럭 측 구현 체크리스트</a:t>
            </a:r>
            <a:endParaRPr/>
          </a:p>
        </p:txBody>
      </p:sp>
      <p:sp>
        <p:nvSpPr>
          <p:cNvPr id="136" name="Google Shape;136;p21"/>
          <p:cNvSpPr txBox="1"/>
          <p:nvPr/>
        </p:nvSpPr>
        <p:spPr>
          <a:xfrm>
            <a:off x="707100" y="1550725"/>
            <a:ext cx="6371700" cy="28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Noto Sans KR"/>
              <a:buChar char="●"/>
            </a:pPr>
            <a:r>
              <a:rPr lang="ko" sz="1500">
                <a:latin typeface="Noto Sans KR"/>
                <a:ea typeface="Noto Sans KR"/>
                <a:cs typeface="Noto Sans KR"/>
                <a:sym typeface="Noto Sans KR"/>
              </a:rPr>
              <a:t>모든 메시지는 JSON 문자열 형식으로 전송</a:t>
            </a:r>
            <a:br>
              <a:rPr lang="ko" sz="1500">
                <a:latin typeface="Noto Sans KR"/>
                <a:ea typeface="Noto Sans KR"/>
                <a:cs typeface="Noto Sans KR"/>
                <a:sym typeface="Noto Sans KR"/>
              </a:rPr>
            </a:br>
            <a:endParaRPr sz="15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>
                <a:latin typeface="Noto Sans KR"/>
                <a:ea typeface="Noto Sans KR"/>
                <a:cs typeface="Noto Sans KR"/>
                <a:sym typeface="Noto Sans KR"/>
              </a:rPr>
              <a:t>cmd는 명세된 키워드로 정확히 전송</a:t>
            </a:r>
            <a:br>
              <a:rPr lang="ko" sz="1500">
                <a:latin typeface="Noto Sans KR"/>
                <a:ea typeface="Noto Sans KR"/>
                <a:cs typeface="Noto Sans KR"/>
                <a:sym typeface="Noto Sans KR"/>
              </a:rPr>
            </a:br>
            <a:endParaRPr sz="15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>
                <a:latin typeface="Noto Sans KR"/>
                <a:ea typeface="Noto Sans KR"/>
                <a:cs typeface="Noto Sans KR"/>
                <a:sym typeface="Noto Sans KR"/>
              </a:rPr>
              <a:t>ARRIVED 시에는 "position" 필드 반드시 포함</a:t>
            </a:r>
            <a:br>
              <a:rPr lang="ko" sz="1500">
                <a:latin typeface="Noto Sans KR"/>
                <a:ea typeface="Noto Sans KR"/>
                <a:cs typeface="Noto Sans KR"/>
                <a:sym typeface="Noto Sans KR"/>
              </a:rPr>
            </a:br>
            <a:endParaRPr sz="15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ko" sz="1500">
                <a:latin typeface="Noto Sans KR"/>
                <a:ea typeface="Noto Sans KR"/>
                <a:cs typeface="Noto Sans KR"/>
                <a:sym typeface="Noto Sans KR"/>
              </a:rPr>
              <a:t>ACK_GATE_OPENED은 게이트 열림 확인 직후 전송</a:t>
            </a:r>
            <a:br>
              <a:rPr lang="ko" sz="1500">
                <a:latin typeface="Noto Sans KR"/>
                <a:ea typeface="Noto Sans KR"/>
                <a:cs typeface="Noto Sans KR"/>
                <a:sym typeface="Noto Sans KR"/>
              </a:rPr>
            </a:br>
            <a:endParaRPr sz="1500">
              <a:latin typeface="Noto Sans KR"/>
              <a:ea typeface="Noto Sans KR"/>
              <a:cs typeface="Noto Sans KR"/>
              <a:sym typeface="Noto Sans KR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KR"/>
              <a:buChar char="●"/>
            </a:pPr>
            <a:r>
              <a:rPr lang="ko" sz="1500">
                <a:latin typeface="Noto Sans KR"/>
                <a:ea typeface="Noto Sans KR"/>
                <a:cs typeface="Noto Sans KR"/>
                <a:sym typeface="Noto Sans KR"/>
              </a:rPr>
              <a:t>네트워크 오류 시 재전송 로직 고려</a:t>
            </a:r>
            <a:br>
              <a:rPr lang="ko" sz="1500">
                <a:latin typeface="Noto Sans KR"/>
                <a:ea typeface="Noto Sans KR"/>
                <a:cs typeface="Noto Sans KR"/>
                <a:sym typeface="Noto Sans KR"/>
              </a:rPr>
            </a:br>
            <a:endParaRPr sz="150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PC to </a:t>
            </a:r>
            <a:r>
              <a:rPr lang="ko"/>
              <a:t>메시지 체계 명세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메시지 기본 형식 (공통)</a:t>
            </a:r>
            <a:endParaRPr/>
          </a:p>
        </p:txBody>
      </p:sp>
      <p:sp>
        <p:nvSpPr>
          <p:cNvPr id="147" name="Google Shape;147;p23"/>
          <p:cNvSpPr txBox="1"/>
          <p:nvPr/>
        </p:nvSpPr>
        <p:spPr>
          <a:xfrm>
            <a:off x="912300" y="1704250"/>
            <a:ext cx="6909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{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  "sender": "SERVER",           // 항상 "SERVER"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  "receiver": "TRUCK_001",      // 대상 트럭 ID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  "cmd": "명령어",               // 아래 명세된 명령어 중 하나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  "payload": { ... }            // 명령에 따른 부가 정보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/>
              <a:t>}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